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9"/>
  </p:notesMasterIdLst>
  <p:handoutMasterIdLst>
    <p:handoutMasterId r:id="rId40"/>
  </p:handoutMasterIdLst>
  <p:sldIdLst>
    <p:sldId id="292" r:id="rId5"/>
    <p:sldId id="291" r:id="rId6"/>
    <p:sldId id="312" r:id="rId7"/>
    <p:sldId id="313" r:id="rId8"/>
    <p:sldId id="314" r:id="rId9"/>
    <p:sldId id="317" r:id="rId10"/>
    <p:sldId id="316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2" r:id="rId33"/>
    <p:sldId id="340" r:id="rId34"/>
    <p:sldId id="341" r:id="rId35"/>
    <p:sldId id="343" r:id="rId36"/>
    <p:sldId id="344" r:id="rId37"/>
    <p:sldId id="293" r:id="rId3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F3703A"/>
    <a:srgbClr val="113F6F"/>
    <a:srgbClr val="00ACB6"/>
    <a:srgbClr val="013D61"/>
    <a:srgbClr val="515083"/>
    <a:srgbClr val="2F305C"/>
    <a:srgbClr val="3C4798"/>
    <a:srgbClr val="E6863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2171" y="0"/>
            <a:ext cx="4526280" cy="3227514"/>
          </a:xfrm>
        </p:spPr>
        <p:txBody>
          <a:bodyPr>
            <a:noAutofit/>
          </a:bodyPr>
          <a:lstStyle/>
          <a:p>
            <a:r>
              <a:rPr lang="it-IT" sz="4800" dirty="0"/>
              <a:t>CASI CLINICI IN CHIRURGIA ROBOTICA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Nagliati</a:t>
            </a:r>
          </a:p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gorizia</a:t>
            </a:r>
            <a:endParaRPr lang="it-IT" sz="2800" b="1" dirty="0">
              <a:solidFill>
                <a:srgbClr val="00A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603168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TC addome: </a:t>
            </a:r>
            <a:r>
              <a:rPr lang="it-IT" dirty="0"/>
              <a:t>«</a:t>
            </a:r>
            <a:r>
              <a:rPr lang="it-IT" b="1" i="1" u="sng" dirty="0"/>
              <a:t>dilatazione dell'ansa biliare mentre l'ansa alimentare appare collabita.</a:t>
            </a:r>
            <a:r>
              <a:rPr lang="it-IT" i="1" dirty="0"/>
              <a:t> […] Il mezzo di contrasto iodato per </a:t>
            </a:r>
            <a:r>
              <a:rPr lang="it-IT" i="1" dirty="0" err="1"/>
              <a:t>os</a:t>
            </a:r>
            <a:r>
              <a:rPr lang="it-IT" i="1" dirty="0"/>
              <a:t> si apprezza unicamente nella cavità gastrica per l'impossibilità del paziente di assumere una posizione ortogonale […] non sono apprezzabili immagini di raccolte in cavità addominale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0F2717-933B-4E98-B6B8-A0CF2FA06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03" y="2114026"/>
            <a:ext cx="3719246" cy="372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41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1741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 esplorativa</a:t>
            </a:r>
          </a:p>
          <a:p>
            <a:r>
              <a:rPr lang="it-IT" sz="2800" dirty="0" err="1"/>
              <a:t>Riconfezionamento</a:t>
            </a:r>
            <a:r>
              <a:rPr lang="it-IT" sz="2800" dirty="0"/>
              <a:t> </a:t>
            </a:r>
            <a:r>
              <a:rPr lang="it-IT" sz="2800" dirty="0" err="1"/>
              <a:t>entero-entero</a:t>
            </a:r>
            <a:r>
              <a:rPr lang="it-IT" sz="2800" dirty="0"/>
              <a:t> anastomosi ed evacuazione di </a:t>
            </a:r>
            <a:r>
              <a:rPr lang="it-IT" sz="2800" dirty="0" err="1"/>
              <a:t>emobezoar</a:t>
            </a:r>
            <a:endParaRPr lang="it-IT" sz="2800" dirty="0"/>
          </a:p>
          <a:p>
            <a:endParaRPr lang="it-IT" sz="2800" dirty="0"/>
          </a:p>
          <a:p>
            <a:r>
              <a:rPr lang="it-IT" dirty="0"/>
              <a:t>«</a:t>
            </a:r>
            <a:r>
              <a:rPr lang="it-IT" b="1" i="1" u="sng" dirty="0"/>
              <a:t>ansa biliare ectasica fino alla anastomosi a </a:t>
            </a:r>
            <a:r>
              <a:rPr lang="it-IT" b="1" i="1" u="sng" dirty="0" err="1"/>
              <a:t>pie'</a:t>
            </a:r>
            <a:r>
              <a:rPr lang="it-IT" b="1" i="1" u="sng" dirty="0"/>
              <a:t> d'ansa</a:t>
            </a:r>
            <a:r>
              <a:rPr lang="it-IT" i="1" dirty="0"/>
              <a:t>. Sezione della sutura dello strato anteriore della stessa ed apertura della anastomosi. Evidente </a:t>
            </a:r>
            <a:r>
              <a:rPr lang="it-IT" b="1" i="1" u="sng" dirty="0"/>
              <a:t>voluminoso </a:t>
            </a:r>
            <a:r>
              <a:rPr lang="it-IT" b="1" i="1" u="sng" dirty="0" err="1"/>
              <a:t>emobezoar</a:t>
            </a:r>
            <a:r>
              <a:rPr lang="it-IT" b="1" i="1" u="sng" dirty="0"/>
              <a:t> che viene lisato ed aspirato</a:t>
            </a:r>
            <a:r>
              <a:rPr lang="it-IT" i="1" dirty="0"/>
              <a:t>. […] Ulteriore enterotomia sull'ansa biliare a monte del complesso </a:t>
            </a:r>
            <a:r>
              <a:rPr lang="it-IT" i="1" dirty="0" err="1"/>
              <a:t>anastomostico</a:t>
            </a:r>
            <a:r>
              <a:rPr lang="it-IT" i="1" dirty="0"/>
              <a:t>, fuoriuscita di abbondante quantità di coaguli.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3360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IV gg </a:t>
            </a:r>
            <a:r>
              <a:rPr lang="it-IT" sz="2800" dirty="0" err="1"/>
              <a:t>postop</a:t>
            </a:r>
            <a:r>
              <a:rPr lang="it-IT" sz="2800" dirty="0"/>
              <a:t>, ICU</a:t>
            </a:r>
          </a:p>
          <a:p>
            <a:r>
              <a:rPr lang="it-IT" sz="2800" dirty="0"/>
              <a:t>AM 	</a:t>
            </a:r>
            <a:r>
              <a:rPr lang="it-IT" dirty="0"/>
              <a:t>«</a:t>
            </a:r>
            <a:r>
              <a:rPr lang="it-IT" b="1" i="1" dirty="0" err="1"/>
              <a:t>Tc</a:t>
            </a:r>
            <a:r>
              <a:rPr lang="it-IT" b="1" i="1" dirty="0"/>
              <a:t> addome mdc nel corso della notte </a:t>
            </a:r>
            <a:r>
              <a:rPr lang="it-IT" i="1" dirty="0"/>
              <a:t>per dolore acuto epigastrico, grave ipotensione con anemizzazione e 	necessità avvio supporto amminico con noradrenalina, </a:t>
            </a:r>
            <a:r>
              <a:rPr lang="it-IT" b="1" i="1" dirty="0"/>
              <a:t>esame che non ha evidenziato apprezzabili segni di 	sanguinamento in atto</a:t>
            </a:r>
            <a:r>
              <a:rPr lang="it-IT" i="1" dirty="0"/>
              <a:t>. In data odierna emodinamica sostenuta da minimo supporto aminico, pz lievemente 	tachicardica 107 bpm, PA 120/66 </a:t>
            </a:r>
            <a:r>
              <a:rPr lang="it-IT" i="1" dirty="0" err="1"/>
              <a:t>mh</a:t>
            </a:r>
            <a:r>
              <a:rPr lang="it-IT" i="1" dirty="0"/>
              <a:t> Hg. Drenaggio destro ematico vecchio, sinistro siero-ematico vecchio. 	SNG con tracce di blu di metilene.</a:t>
            </a:r>
            <a:r>
              <a:rPr lang="it-IT" dirty="0"/>
              <a:t>»</a:t>
            </a:r>
            <a:endParaRPr lang="it-IT" sz="2800" dirty="0"/>
          </a:p>
          <a:p>
            <a:r>
              <a:rPr lang="it-IT" sz="2800" dirty="0"/>
              <a:t>PM 	</a:t>
            </a:r>
            <a:r>
              <a:rPr lang="it-IT" sz="2800" b="1" u="sng" dirty="0"/>
              <a:t>Drenaggi addominali biliari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336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Laparoscopia/laparotomia esplorativa</a:t>
            </a:r>
          </a:p>
          <a:p>
            <a:r>
              <a:rPr lang="it-IT" sz="2800" dirty="0"/>
              <a:t>Revisione complesso anastomotico</a:t>
            </a:r>
          </a:p>
          <a:p>
            <a:endParaRPr lang="it-IT" sz="2800" dirty="0"/>
          </a:p>
          <a:p>
            <a:r>
              <a:rPr lang="it-IT" dirty="0"/>
              <a:t>«</a:t>
            </a:r>
            <a:r>
              <a:rPr lang="it-IT" i="1" dirty="0"/>
              <a:t> </a:t>
            </a:r>
            <a:r>
              <a:rPr lang="it-IT" b="1" i="1" dirty="0"/>
              <a:t>materiale biliare  a livello epigastrico, periepatico e perisplenico</a:t>
            </a:r>
            <a:r>
              <a:rPr lang="it-IT" i="1" dirty="0"/>
              <a:t>. […] Si esplorano le pregresse anastomosi e la rima di sezione dello stomaco escluso, </a:t>
            </a:r>
            <a:r>
              <a:rPr lang="it-IT" b="1" i="1" dirty="0"/>
              <a:t>senza evidenziare soluzioni di continuo</a:t>
            </a:r>
            <a:r>
              <a:rPr lang="it-IT" i="1" dirty="0"/>
              <a:t>. Viene scorso il tenue a livello di ansa biliare e ansa alimentare in assenza di soluzioni di continuo. Si procede a </a:t>
            </a:r>
            <a:r>
              <a:rPr lang="it-IT" b="1" i="1" dirty="0"/>
              <a:t>endoscopia intraoperatoria</a:t>
            </a:r>
            <a:r>
              <a:rPr lang="it-IT" i="1" dirty="0"/>
              <a:t>, che non evidenzia anomalie a livello di </a:t>
            </a:r>
            <a:r>
              <a:rPr lang="it-IT" i="1" dirty="0" err="1"/>
              <a:t>pouch</a:t>
            </a:r>
            <a:r>
              <a:rPr lang="it-IT" i="1" dirty="0"/>
              <a:t> gastrica e ansa alimentare, dove non si reperta materiale biliare.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6037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Laparoscopia/laparotomia esplorativa</a:t>
            </a:r>
          </a:p>
          <a:p>
            <a:r>
              <a:rPr lang="it-IT" sz="2800" dirty="0"/>
              <a:t>Revisione complesso anastomotico</a:t>
            </a:r>
          </a:p>
          <a:p>
            <a:endParaRPr lang="it-IT" sz="2800" dirty="0"/>
          </a:p>
          <a:p>
            <a:r>
              <a:rPr lang="it-IT" dirty="0"/>
              <a:t>« </a:t>
            </a:r>
            <a:r>
              <a:rPr lang="it-IT" i="1" dirty="0"/>
              <a:t>In assenza di fonti di contaminazione biliare, si propende per </a:t>
            </a:r>
            <a:r>
              <a:rPr lang="it-IT" b="1" i="1" dirty="0"/>
              <a:t>laparotomia esplorativa</a:t>
            </a:r>
            <a:r>
              <a:rPr lang="it-IT" i="1" dirty="0"/>
              <a:t>.</a:t>
            </a:r>
          </a:p>
          <a:p>
            <a:r>
              <a:rPr lang="it-IT" i="1" dirty="0"/>
              <a:t>Ulteriore esplorazione del </a:t>
            </a:r>
            <a:r>
              <a:rPr lang="it-IT" i="1" dirty="0" err="1"/>
              <a:t>copmplesso</a:t>
            </a:r>
            <a:r>
              <a:rPr lang="it-IT" i="1" dirty="0"/>
              <a:t> </a:t>
            </a:r>
            <a:r>
              <a:rPr lang="it-IT" i="1" dirty="0" err="1"/>
              <a:t>anastomostico</a:t>
            </a:r>
            <a:r>
              <a:rPr lang="it-IT" i="1" dirty="0"/>
              <a:t> e del tenue nella sua interezza. Non lesioni evidenti. si procede a </a:t>
            </a:r>
            <a:r>
              <a:rPr lang="it-IT" b="1" i="1" dirty="0" err="1"/>
              <a:t>sovraggitto</a:t>
            </a:r>
            <a:r>
              <a:rPr lang="it-IT" b="1" i="1" dirty="0"/>
              <a:t> introflettente delle rime di sutura meccanica e della pregressa enterotomia</a:t>
            </a:r>
            <a:r>
              <a:rPr lang="it-IT" i="1" dirty="0"/>
              <a:t>. 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6458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V gg </a:t>
            </a:r>
            <a:r>
              <a:rPr lang="it-IT" sz="2800" dirty="0" err="1"/>
              <a:t>postop</a:t>
            </a:r>
            <a:r>
              <a:rPr lang="it-IT" sz="2800" dirty="0"/>
              <a:t>, ICU</a:t>
            </a:r>
          </a:p>
          <a:p>
            <a:endParaRPr lang="it-IT" b="1" dirty="0"/>
          </a:p>
          <a:p>
            <a:r>
              <a:rPr lang="it-IT" i="1" dirty="0"/>
              <a:t>« ore 14:30</a:t>
            </a:r>
          </a:p>
          <a:p>
            <a:r>
              <a:rPr lang="it-IT" b="1" i="1" dirty="0"/>
              <a:t>Drenaggio destro virato in senso biliare</a:t>
            </a:r>
            <a:r>
              <a:rPr lang="it-IT" i="1" dirty="0"/>
              <a:t>, al momento verosimile bassa portata.</a:t>
            </a:r>
          </a:p>
          <a:p>
            <a:r>
              <a:rPr lang="it-IT" i="1" dirty="0"/>
              <a:t>Quadro generale stabile. </a:t>
            </a:r>
          </a:p>
          <a:p>
            <a:r>
              <a:rPr lang="it-IT" i="1" dirty="0"/>
              <a:t>Si richiede dosaggio bilirubina amilasi e monitoraggio output.</a:t>
            </a:r>
          </a:p>
          <a:p>
            <a:r>
              <a:rPr lang="it-IT" i="1" dirty="0"/>
              <a:t>Al momento trattamento conservativo e monitoraggio. 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786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endParaRPr lang="it-IT" b="1" dirty="0"/>
          </a:p>
          <a:p>
            <a:r>
              <a:rPr lang="it-IT" dirty="0"/>
              <a:t>Successivo decorso regolare, estubata, trasferita in Reparto</a:t>
            </a:r>
          </a:p>
          <a:p>
            <a:r>
              <a:rPr lang="it-IT" dirty="0"/>
              <a:t>Trattamento antibiotico-antimicotico protratto, graduale ripresa alimentazione </a:t>
            </a:r>
          </a:p>
          <a:p>
            <a:endParaRPr lang="it-IT" dirty="0"/>
          </a:p>
          <a:p>
            <a:r>
              <a:rPr lang="it-IT" dirty="0"/>
              <a:t>TC addome controllo: «</a:t>
            </a:r>
            <a:r>
              <a:rPr lang="it-IT" b="1" i="1" dirty="0"/>
              <a:t>Comparse due raccolte liquide</a:t>
            </a:r>
            <a:r>
              <a:rPr lang="it-IT" i="1" dirty="0"/>
              <a:t>, con componenti aeree al loro interno, </a:t>
            </a:r>
            <a:r>
              <a:rPr lang="it-IT" b="1" i="1" dirty="0"/>
              <a:t>entrambe a ridosso del primo tubo di drenaggio </a:t>
            </a:r>
            <a:r>
              <a:rPr lang="it-IT" i="1" dirty="0"/>
              <a:t>sopradescritto, di cui la maggiore in sede sottodiaframmatica-periepatica, </a:t>
            </a:r>
            <a:r>
              <a:rPr lang="it-IT" b="1" i="1" dirty="0"/>
              <a:t>a ridosso del margine anteriore del lobo epatico </a:t>
            </a:r>
            <a:r>
              <a:rPr lang="it-IT" b="1" i="1" dirty="0" err="1"/>
              <a:t>sn</a:t>
            </a:r>
            <a:r>
              <a:rPr lang="it-IT" b="1" i="1" dirty="0"/>
              <a:t> </a:t>
            </a:r>
            <a:r>
              <a:rPr lang="it-IT" i="1" dirty="0"/>
              <a:t>(diametri di circa 80 x 44 x 15 mm), l'altra a ridosso </a:t>
            </a:r>
            <a:r>
              <a:rPr lang="it-IT" b="1" i="1" dirty="0"/>
              <a:t>del piano muscolare della parete addominale anteriore</a:t>
            </a:r>
            <a:r>
              <a:rPr lang="it-IT" i="1" dirty="0"/>
              <a:t>, in sede paraombelicale dx (diametri di circa 64 x36 x 16 mm).</a:t>
            </a:r>
            <a:r>
              <a:rPr lang="it-IT" dirty="0"/>
              <a:t>»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4130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XVI gg </a:t>
            </a:r>
            <a:r>
              <a:rPr lang="it-IT" sz="2800" dirty="0" err="1"/>
              <a:t>postop</a:t>
            </a:r>
            <a:r>
              <a:rPr lang="it-IT" sz="2800" dirty="0"/>
              <a:t> </a:t>
            </a:r>
            <a:r>
              <a:rPr lang="it-IT" dirty="0"/>
              <a:t>(15/11/2024)</a:t>
            </a:r>
          </a:p>
          <a:p>
            <a:r>
              <a:rPr lang="it-IT" dirty="0"/>
              <a:t>Scarso output (biliare) da drenaggio residuo e dalla ferita </a:t>
            </a:r>
          </a:p>
          <a:p>
            <a:endParaRPr lang="it-IT" sz="2800" dirty="0"/>
          </a:p>
          <a:p>
            <a:r>
              <a:rPr lang="it-IT" sz="2800" dirty="0"/>
              <a:t>Dimessa.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557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1291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Drenaggio progressivamente ritirato, trattamento PICO della ferita </a:t>
            </a:r>
          </a:p>
          <a:p>
            <a:endParaRPr lang="it-IT" dirty="0"/>
          </a:p>
          <a:p>
            <a:r>
              <a:rPr lang="it-IT" dirty="0"/>
              <a:t>31/01/2025</a:t>
            </a:r>
          </a:p>
          <a:p>
            <a:r>
              <a:rPr lang="it-IT" dirty="0"/>
              <a:t>«</a:t>
            </a:r>
            <a:r>
              <a:rPr lang="it-IT" i="1" dirty="0"/>
              <a:t>Esiti di RYGB revisionale con duplice revisione chirurgica e successiva infezione/deiscenza di ferita cutanea giunta a risoluzione</a:t>
            </a:r>
            <a:r>
              <a:rPr lang="it-IT" dirty="0"/>
              <a:t>»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577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1291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Drenaggio progressivamente ritirato, trattamento PICO della ferita </a:t>
            </a:r>
          </a:p>
          <a:p>
            <a:endParaRPr lang="it-IT" dirty="0"/>
          </a:p>
          <a:p>
            <a:r>
              <a:rPr lang="it-IT" dirty="0"/>
              <a:t>31/01/2025</a:t>
            </a:r>
          </a:p>
          <a:p>
            <a:r>
              <a:rPr lang="it-IT" dirty="0"/>
              <a:t>«</a:t>
            </a:r>
            <a:r>
              <a:rPr lang="it-IT" i="1" dirty="0"/>
              <a:t>Esiti di RYGB revisionale con duplice revisione chirurgica e successiva infezione/deiscenza di ferita cutanea giunta a risoluzione</a:t>
            </a:r>
            <a:r>
              <a:rPr lang="it-IT" dirty="0"/>
              <a:t>»</a:t>
            </a:r>
          </a:p>
          <a:p>
            <a:endParaRPr lang="it-IT" dirty="0"/>
          </a:p>
          <a:p>
            <a:r>
              <a:rPr lang="it-IT" b="1" dirty="0"/>
              <a:t>27/02/2025</a:t>
            </a:r>
          </a:p>
          <a:p>
            <a:r>
              <a:rPr lang="it-IT" b="1" dirty="0"/>
              <a:t>Accesso in PS per dolore addominale e febbre</a:t>
            </a:r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048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i="1" dirty="0"/>
              <a:t>Andiamo sul facile…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endParaRPr lang="it-IT" sz="2800" dirty="0"/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OSAS</a:t>
            </a:r>
          </a:p>
          <a:p>
            <a:r>
              <a:rPr lang="it-IT" sz="2800" dirty="0"/>
              <a:t>Esofagite LA-B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27/02/2025</a:t>
            </a:r>
          </a:p>
          <a:p>
            <a:r>
              <a:rPr lang="it-IT" dirty="0"/>
              <a:t>Accesso in PS per dolore addominale e febbre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si segnala supero-anteriormente all'</a:t>
            </a:r>
            <a:r>
              <a:rPr lang="it-IT" b="1" i="1" dirty="0"/>
              <a:t>anastomosi chirurgica </a:t>
            </a:r>
            <a:r>
              <a:rPr lang="it-IT" i="1" dirty="0"/>
              <a:t>in sede epigastrica </a:t>
            </a:r>
            <a:r>
              <a:rPr lang="it-IT" b="1" i="1" u="sng" dirty="0"/>
              <a:t>ampia soluzione di continuo</a:t>
            </a:r>
            <a:r>
              <a:rPr lang="it-IT" b="1" i="1" dirty="0"/>
              <a:t> </a:t>
            </a:r>
            <a:r>
              <a:rPr lang="it-IT" i="1" dirty="0"/>
              <a:t>con presenza di </a:t>
            </a:r>
            <a:r>
              <a:rPr lang="it-IT" b="1" i="1" dirty="0"/>
              <a:t>raccolta saccata </a:t>
            </a:r>
            <a:r>
              <a:rPr lang="it-IT" i="1" dirty="0"/>
              <a:t>a contenuto misto, sia fluido sia aereo, di circa 30 x 33 mm. 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C952F3-31FD-4726-9805-C8B87B709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95" y="2197916"/>
            <a:ext cx="3818881" cy="3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27/02/2025</a:t>
            </a:r>
          </a:p>
          <a:p>
            <a:endParaRPr lang="it-IT" dirty="0"/>
          </a:p>
          <a:p>
            <a:r>
              <a:rPr lang="it-IT" dirty="0"/>
              <a:t>EGDS «</a:t>
            </a:r>
            <a:r>
              <a:rPr lang="it-IT" i="1" dirty="0"/>
              <a:t>Residuo gastrico come da intervento di by pass (esiti di chirurgia </a:t>
            </a:r>
            <a:r>
              <a:rPr lang="it-IT" i="1" dirty="0" err="1"/>
              <a:t>bariatrica</a:t>
            </a:r>
            <a:r>
              <a:rPr lang="it-IT" i="1" dirty="0"/>
              <a:t>), sostanzialmente regolare. </a:t>
            </a:r>
            <a:r>
              <a:rPr lang="it-IT" b="1" i="1" dirty="0"/>
              <a:t>In corrispondenza dell'anastomosi gastro-digiunale è presente </a:t>
            </a:r>
            <a:r>
              <a:rPr lang="it-IT" b="1" i="1" u="sng" dirty="0"/>
              <a:t>soluzione di continuo</a:t>
            </a:r>
            <a:r>
              <a:rPr lang="it-IT" b="1" i="1" dirty="0"/>
              <a:t> che comunica con cavità </a:t>
            </a:r>
            <a:r>
              <a:rPr lang="it-IT" b="1" i="1" dirty="0" err="1"/>
              <a:t>extraviscerale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9444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03/03/2025</a:t>
            </a:r>
          </a:p>
          <a:p>
            <a:endParaRPr lang="it-IT" dirty="0"/>
          </a:p>
          <a:p>
            <a:r>
              <a:rPr lang="it-IT" dirty="0"/>
              <a:t>EGDS «</a:t>
            </a:r>
            <a:r>
              <a:rPr lang="it-IT" i="1" dirty="0"/>
              <a:t>a livello dell'anastomosi </a:t>
            </a:r>
            <a:r>
              <a:rPr lang="it-IT" i="1" dirty="0" err="1"/>
              <a:t>gastrodigiunale</a:t>
            </a:r>
            <a:r>
              <a:rPr lang="it-IT" i="1" dirty="0"/>
              <a:t> si evidenzia ampia cavità. </a:t>
            </a:r>
          </a:p>
          <a:p>
            <a:r>
              <a:rPr lang="it-IT" b="1" i="1" dirty="0"/>
              <a:t>Si posiziona pertanto </a:t>
            </a:r>
            <a:r>
              <a:rPr lang="it-IT" b="1" i="1" u="sng" dirty="0"/>
              <a:t>doppio </a:t>
            </a:r>
            <a:r>
              <a:rPr lang="it-IT" b="1" i="1" u="sng" dirty="0" err="1"/>
              <a:t>pig</a:t>
            </a:r>
            <a:r>
              <a:rPr lang="it-IT" b="1" i="1" u="sng" dirty="0"/>
              <a:t> </a:t>
            </a:r>
            <a:r>
              <a:rPr lang="it-IT" b="1" i="1" u="sng" dirty="0" err="1"/>
              <a:t>tail</a:t>
            </a:r>
            <a:r>
              <a:rPr lang="it-IT" b="1" i="1" u="sng" dirty="0"/>
              <a:t> </a:t>
            </a:r>
            <a:r>
              <a:rPr lang="it-IT" b="1" i="1" dirty="0"/>
              <a:t>tra l'ansa anastomizzata ed il moncone gastrico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AE5D9-0DFA-4A59-88CF-D9639B0E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405">
            <a:off x="9234881" y="32221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2345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08/04/2025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sempre evidente la presenza di una </a:t>
            </a:r>
            <a:r>
              <a:rPr lang="it-IT" b="1" i="1" dirty="0"/>
              <a:t>raccolta </a:t>
            </a:r>
            <a:r>
              <a:rPr lang="it-IT" b="1" i="1" dirty="0" err="1"/>
              <a:t>extraintestinale</a:t>
            </a:r>
            <a:r>
              <a:rPr lang="it-IT" b="1" i="1" dirty="0"/>
              <a:t> </a:t>
            </a:r>
            <a:r>
              <a:rPr lang="it-IT" i="1" dirty="0"/>
              <a:t>a pareti spesse ed a contenuto in parte liquido ed in parte gassoso posta </a:t>
            </a:r>
            <a:r>
              <a:rPr lang="it-IT" b="1" i="1" dirty="0"/>
              <a:t>supero-anteriormente all'anastomosi chirurgica </a:t>
            </a:r>
            <a:r>
              <a:rPr lang="it-IT" b="1" i="1" dirty="0" err="1"/>
              <a:t>gastrodigiunale</a:t>
            </a:r>
            <a:r>
              <a:rPr lang="it-IT" b="1" i="1" dirty="0"/>
              <a:t> </a:t>
            </a:r>
            <a:r>
              <a:rPr lang="it-IT" i="1" dirty="0"/>
              <a:t>in epigastrio. […] La somministrazione orale di mezzo di contrasto determina distensione ed opacizzazione </a:t>
            </a:r>
            <a:r>
              <a:rPr lang="it-IT" i="1" dirty="0" err="1"/>
              <a:t>contrastografica</a:t>
            </a:r>
            <a:r>
              <a:rPr lang="it-IT" i="1" dirty="0"/>
              <a:t> sia della camera gastrica che del bypass con opacizzazione </a:t>
            </a:r>
            <a:r>
              <a:rPr lang="it-IT" i="1" dirty="0" err="1"/>
              <a:t>contrastografica</a:t>
            </a:r>
            <a:r>
              <a:rPr lang="it-IT" i="1" dirty="0"/>
              <a:t> dell'ansa digiunale trasposta in sede </a:t>
            </a:r>
            <a:r>
              <a:rPr lang="it-IT" i="1" dirty="0" err="1"/>
              <a:t>sovramesocolica</a:t>
            </a:r>
            <a:r>
              <a:rPr lang="it-IT" i="1" dirty="0"/>
              <a:t> e del primo tratto del digiuno lungo il fianco sinistro. </a:t>
            </a:r>
            <a:r>
              <a:rPr lang="it-IT" b="1" i="1" dirty="0"/>
              <a:t>Conservata pertanto la canalizzazione del by-pass</a:t>
            </a:r>
            <a:r>
              <a:rPr lang="it-IT" i="1" dirty="0"/>
              <a:t> […]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478487-9F6C-4536-94F0-2FB15A94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56" y="4138318"/>
            <a:ext cx="1119306" cy="14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98486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08/04/2025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 […] Conservata pertanto la canalizzazione del by-pass. Ciò nonostante si evidenzia anche </a:t>
            </a:r>
            <a:r>
              <a:rPr lang="it-IT" b="1" i="1" dirty="0"/>
              <a:t>l'opacizzazione </a:t>
            </a:r>
            <a:r>
              <a:rPr lang="it-IT" b="1" i="1" dirty="0" err="1"/>
              <a:t>contrastografica</a:t>
            </a:r>
            <a:r>
              <a:rPr lang="it-IT" b="1" i="1" dirty="0"/>
              <a:t>  della  concamerazione  </a:t>
            </a:r>
            <a:r>
              <a:rPr lang="it-IT" b="1" i="1" dirty="0" err="1"/>
              <a:t>extraintestinale</a:t>
            </a:r>
            <a:r>
              <a:rPr lang="it-IT" b="1" i="1" dirty="0"/>
              <a:t>  </a:t>
            </a:r>
            <a:r>
              <a:rPr lang="it-IT" b="1" i="1" dirty="0" err="1"/>
              <a:t>perianastomotica</a:t>
            </a:r>
            <a:r>
              <a:rPr lang="it-IT" i="1" dirty="0"/>
              <a:t>,  e  tramite  essa </a:t>
            </a:r>
            <a:r>
              <a:rPr lang="it-IT" b="1" i="1" dirty="0"/>
              <a:t>l'opacizzazione </a:t>
            </a:r>
            <a:r>
              <a:rPr lang="it-IT" b="1" i="1" dirty="0" err="1"/>
              <a:t>contrastografica</a:t>
            </a:r>
            <a:r>
              <a:rPr lang="it-IT" b="1" i="1" dirty="0"/>
              <a:t> della prima e di parte della seconda porzione duodenale </a:t>
            </a:r>
            <a:r>
              <a:rPr lang="it-IT" i="1" dirty="0"/>
              <a:t>fino al ginocchio duodenale inferiore. Tale aspetto sarebbe pertanto indicativo della formazione di una </a:t>
            </a:r>
            <a:r>
              <a:rPr lang="it-IT" b="1" i="1" u="sng" dirty="0"/>
              <a:t>verosimile fistola gastro-gastrica</a:t>
            </a:r>
            <a:r>
              <a:rPr lang="it-IT" i="1" dirty="0"/>
              <a:t> lungo il decorso delle catenelle chirurgiche anastomotiche in epigastrio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5A4D03-B0BE-433F-BC2D-F79ED5A5D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39556" y="4138318"/>
            <a:ext cx="1119306" cy="14545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902DF1-305A-4294-BF8F-3D7432A7A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27" y="597242"/>
            <a:ext cx="2816900" cy="335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D1A1855-7951-4727-A207-234482A7A183}"/>
              </a:ext>
            </a:extLst>
          </p:cNvPr>
          <p:cNvCxnSpPr/>
          <p:nvPr/>
        </p:nvCxnSpPr>
        <p:spPr>
          <a:xfrm>
            <a:off x="8271545" y="1082180"/>
            <a:ext cx="343949" cy="2936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007A501-AF22-49C7-A0E4-1C10A4AD6D55}"/>
              </a:ext>
            </a:extLst>
          </p:cNvPr>
          <p:cNvCxnSpPr/>
          <p:nvPr/>
        </p:nvCxnSpPr>
        <p:spPr>
          <a:xfrm>
            <a:off x="8214220" y="1284914"/>
            <a:ext cx="343949" cy="2936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1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90517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10/04/2025</a:t>
            </a:r>
          </a:p>
          <a:p>
            <a:endParaRPr lang="it-IT" dirty="0"/>
          </a:p>
          <a:p>
            <a:r>
              <a:rPr lang="it-IT" dirty="0"/>
              <a:t>EGDS «</a:t>
            </a:r>
            <a:r>
              <a:rPr lang="it-IT" i="1" dirty="0"/>
              <a:t>Transito sino all'anastomosi gastro-digiunale ove si reperta la </a:t>
            </a:r>
            <a:r>
              <a:rPr lang="it-IT" b="1" i="1" dirty="0"/>
              <a:t>nota cavità </a:t>
            </a:r>
            <a:r>
              <a:rPr lang="it-IT" b="1" i="1" dirty="0" err="1"/>
              <a:t>extraluminale</a:t>
            </a:r>
            <a:r>
              <a:rPr lang="it-IT" b="1" i="1" dirty="0"/>
              <a:t>, con comunicazione distale con l'ansa duodenale</a:t>
            </a:r>
            <a:r>
              <a:rPr lang="it-IT" i="1" dirty="0"/>
              <a:t>. Previo posizionamento di filo guida portante da 0.035 inches si procede a </a:t>
            </a:r>
            <a:r>
              <a:rPr lang="it-IT" b="1" i="1" u="sng" dirty="0"/>
              <a:t>posizionamento di un doppio </a:t>
            </a:r>
            <a:r>
              <a:rPr lang="it-IT" b="1" i="1" u="sng" dirty="0" err="1"/>
              <a:t>pigtail</a:t>
            </a:r>
            <a:r>
              <a:rPr lang="it-IT" i="1" dirty="0"/>
              <a:t> da 7 </a:t>
            </a:r>
            <a:r>
              <a:rPr lang="it-IT" i="1" dirty="0" err="1"/>
              <a:t>Fr</a:t>
            </a:r>
            <a:r>
              <a:rPr lang="it-IT" i="1" dirty="0"/>
              <a:t> x 9 cm con </a:t>
            </a:r>
            <a:r>
              <a:rPr lang="it-IT" b="1" i="1" dirty="0"/>
              <a:t>estremo distale nell'ansa duodenale ed estremo prossimale in cavità gastrica</a:t>
            </a:r>
            <a:r>
              <a:rPr lang="it-IT" i="1" dirty="0"/>
              <a:t>. Successivamente si posiziona parallelamente un </a:t>
            </a:r>
            <a:r>
              <a:rPr lang="it-IT" b="1" i="1" u="sng" dirty="0"/>
              <a:t>secondo doppio </a:t>
            </a:r>
            <a:r>
              <a:rPr lang="it-IT" b="1" i="1" u="sng" dirty="0" err="1"/>
              <a:t>pigtail</a:t>
            </a:r>
            <a:r>
              <a:rPr lang="it-IT" b="1" i="1" u="sng" dirty="0"/>
              <a:t> </a:t>
            </a:r>
            <a:r>
              <a:rPr lang="it-IT" i="1" dirty="0"/>
              <a:t>da 7 </a:t>
            </a:r>
            <a:r>
              <a:rPr lang="it-IT" i="1" dirty="0" err="1"/>
              <a:t>Fr</a:t>
            </a:r>
            <a:r>
              <a:rPr lang="it-IT" i="1" dirty="0"/>
              <a:t> x 7 cm con </a:t>
            </a:r>
            <a:r>
              <a:rPr lang="it-IT" b="1" i="1" dirty="0"/>
              <a:t>estremo distale nella cavità ed estremo prossimale in cavità gastrica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AE5D9-0DFA-4A59-88CF-D9639B0E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405">
            <a:off x="10242002" y="2717163"/>
            <a:ext cx="1423671" cy="14236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824063-2C7B-44EA-893F-C57373DE4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405">
            <a:off x="10335680" y="3825909"/>
            <a:ext cx="1423671" cy="14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92246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22/04/2025</a:t>
            </a:r>
          </a:p>
          <a:p>
            <a:endParaRPr lang="it-IT" dirty="0"/>
          </a:p>
          <a:p>
            <a:r>
              <a:rPr lang="it-IT" dirty="0"/>
              <a:t>ACCESSO PS (altra struttura)</a:t>
            </a:r>
          </a:p>
          <a:p>
            <a:r>
              <a:rPr lang="it-IT" dirty="0"/>
              <a:t>«</a:t>
            </a:r>
            <a:r>
              <a:rPr lang="it-IT" i="1" dirty="0"/>
              <a:t>Recente intervento di bypass gastrico complicatosi con fistolizzazione gastroenterica</a:t>
            </a:r>
          </a:p>
          <a:p>
            <a:endParaRPr lang="it-IT" i="1" dirty="0"/>
          </a:p>
          <a:p>
            <a:r>
              <a:rPr lang="it-IT" i="1" dirty="0"/>
              <a:t>Posizionata protesi di chiusura di fistola, poi dislocatasi e riposizionata</a:t>
            </a:r>
          </a:p>
          <a:p>
            <a:r>
              <a:rPr lang="it-IT" i="1" dirty="0"/>
              <a:t>Raccolta </a:t>
            </a:r>
            <a:r>
              <a:rPr lang="it-IT" i="1" dirty="0" err="1"/>
              <a:t>ascessualizzata</a:t>
            </a:r>
            <a:r>
              <a:rPr lang="it-IT" i="1" dirty="0"/>
              <a:t>, drenata con </a:t>
            </a:r>
            <a:r>
              <a:rPr lang="it-IT" i="1" dirty="0" err="1"/>
              <a:t>pigtail</a:t>
            </a:r>
            <a:endParaRPr lang="it-IT" i="1" dirty="0"/>
          </a:p>
          <a:p>
            <a:r>
              <a:rPr lang="it-IT" b="1" i="1" dirty="0"/>
              <a:t>Giunge per dolore addominale in sede di intervento, che le ricorda la prima dislocazione di protesi</a:t>
            </a:r>
          </a:p>
          <a:p>
            <a:r>
              <a:rPr lang="it-IT" i="1" dirty="0"/>
              <a:t>Lieve piressia</a:t>
            </a:r>
            <a:r>
              <a:rPr lang="it-IT" dirty="0"/>
              <a:t>»</a:t>
            </a:r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DFD759-8217-4C44-A380-2918A1B0B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08" y="1820410"/>
            <a:ext cx="2865411" cy="29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E36717A-288F-4140-9FCE-7EA611B6AC59}"/>
              </a:ext>
            </a:extLst>
          </p:cNvPr>
          <p:cNvCxnSpPr>
            <a:cxnSpLocks/>
          </p:cNvCxnSpPr>
          <p:nvPr/>
        </p:nvCxnSpPr>
        <p:spPr>
          <a:xfrm flipH="1">
            <a:off x="11283194" y="3221373"/>
            <a:ext cx="345189" cy="2411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85BE8CF-A9B4-44C7-AB86-99DE281081DA}"/>
              </a:ext>
            </a:extLst>
          </p:cNvPr>
          <p:cNvCxnSpPr>
            <a:cxnSpLocks/>
          </p:cNvCxnSpPr>
          <p:nvPr/>
        </p:nvCxnSpPr>
        <p:spPr>
          <a:xfrm flipH="1">
            <a:off x="11301370" y="3365384"/>
            <a:ext cx="345189" cy="2411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9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92246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22/04/2025</a:t>
            </a:r>
          </a:p>
          <a:p>
            <a:endParaRPr lang="it-IT" dirty="0"/>
          </a:p>
          <a:p>
            <a:r>
              <a:rPr lang="it-IT" dirty="0"/>
              <a:t>ACCESSO PS (altra struttura)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Ematochimici: </a:t>
            </a:r>
            <a:r>
              <a:rPr lang="it-IT" dirty="0" err="1"/>
              <a:t>Hb</a:t>
            </a:r>
            <a:r>
              <a:rPr lang="it-IT" dirty="0"/>
              <a:t> 7.8, GB 15.1, PCR 17.6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1267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23/04/2025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b="1" i="1" dirty="0"/>
              <a:t>migrazione di </a:t>
            </a:r>
            <a:r>
              <a:rPr lang="it-IT" b="1" i="1" dirty="0" err="1"/>
              <a:t>pigtail</a:t>
            </a:r>
            <a:r>
              <a:rPr lang="it-IT" b="1" i="1" dirty="0"/>
              <a:t> </a:t>
            </a:r>
            <a:r>
              <a:rPr lang="it-IT" i="1" dirty="0"/>
              <a:t>posizionato per deiscenza anastomosi gastro-digiunale e fistola </a:t>
            </a:r>
            <a:r>
              <a:rPr lang="it-IT" i="1" dirty="0" err="1"/>
              <a:t>gastro-gastrica,che</a:t>
            </a:r>
            <a:r>
              <a:rPr lang="it-IT" i="1" dirty="0"/>
              <a:t> attualmente è riconoscibile a livello di sigma-retto alto. </a:t>
            </a:r>
            <a:r>
              <a:rPr lang="it-IT" b="1" i="1" dirty="0"/>
              <a:t>Non si riconoscono spandimenti attivi </a:t>
            </a:r>
            <a:r>
              <a:rPr lang="it-IT" i="1" dirty="0"/>
              <a:t>di mezzo di contrasto né in fase arteriosa né in fase venosa in ambito addominale.</a:t>
            </a:r>
            <a:r>
              <a:rPr lang="it-IT" dirty="0"/>
              <a:t>»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9854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23/04/2025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Emotrasfusioni</a:t>
            </a:r>
          </a:p>
          <a:p>
            <a:pPr>
              <a:lnSpc>
                <a:spcPct val="150000"/>
              </a:lnSpc>
            </a:pPr>
            <a:r>
              <a:rPr lang="it-IT" dirty="0"/>
              <a:t>Richiesta EGDS </a:t>
            </a:r>
          </a:p>
          <a:p>
            <a:pPr>
              <a:lnSpc>
                <a:spcPct val="150000"/>
              </a:lnSpc>
            </a:pPr>
            <a:r>
              <a:rPr lang="it-IT" dirty="0"/>
              <a:t>Ricovero in Chirurgia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1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u="sng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Tempo operatorio 165’</a:t>
            </a:r>
          </a:p>
          <a:p>
            <a:r>
              <a:rPr lang="it-IT" sz="2800" dirty="0"/>
              <a:t>Anastomosi GE e EE manuale </a:t>
            </a:r>
            <a:r>
              <a:rPr lang="it-IT" dirty="0"/>
              <a:t>(singolo strato autobloccante doppio ago)</a:t>
            </a:r>
          </a:p>
          <a:p>
            <a:r>
              <a:rPr lang="it-IT" sz="2800" dirty="0"/>
              <a:t>No-</a:t>
            </a:r>
            <a:r>
              <a:rPr lang="it-IT" sz="2800" dirty="0" err="1"/>
              <a:t>tubes</a:t>
            </a:r>
            <a:r>
              <a:rPr lang="it-IT" sz="2800" dirty="0"/>
              <a:t> policy </a:t>
            </a:r>
            <a:r>
              <a:rPr lang="it-IT" dirty="0"/>
              <a:t>(drenaggio, catetere, sondino)</a:t>
            </a:r>
          </a:p>
          <a:p>
            <a:endParaRPr lang="it-IT" sz="2800" dirty="0"/>
          </a:p>
          <a:p>
            <a:r>
              <a:rPr lang="it-IT" sz="2800" dirty="0"/>
              <a:t>Monitoraggio 2 h in RR, rientro in reparto </a:t>
            </a:r>
            <a:r>
              <a:rPr lang="it-IT" dirty="0"/>
              <a:t>(dieta idrica, mobilizzato)</a:t>
            </a:r>
          </a:p>
        </p:txBody>
      </p:sp>
    </p:spTree>
    <p:extLst>
      <p:ext uri="{BB962C8B-B14F-4D97-AF65-F5344CB8AC3E}">
        <p14:creationId xmlns:p14="http://schemas.microsoft.com/office/powerpoint/2010/main" val="3399536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24/04/2025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EGDS: «</a:t>
            </a:r>
            <a:r>
              <a:rPr lang="it-IT" i="1" dirty="0"/>
              <a:t>la mucosa appare regolare e non si evidenziano segni di sanguinamento in atto. Si transita fino all'anastomosi gastro-digiunale ove si visualizza la </a:t>
            </a:r>
            <a:r>
              <a:rPr lang="it-IT" b="1" i="1" dirty="0"/>
              <a:t>nota cavità </a:t>
            </a:r>
            <a:r>
              <a:rPr lang="it-IT" b="1" i="1" dirty="0" err="1"/>
              <a:t>extraluminale</a:t>
            </a:r>
            <a:r>
              <a:rPr lang="it-IT" i="1" dirty="0"/>
              <a:t>. In tale sede </a:t>
            </a:r>
            <a:r>
              <a:rPr lang="it-IT" b="1" i="1" dirty="0"/>
              <a:t>la mucosa appare interamente ricoperta da fibrina e si reperta singolo vaso visibile; </a:t>
            </a:r>
            <a:r>
              <a:rPr lang="it-IT" b="1" i="1" u="sng" dirty="0"/>
              <a:t>non segni di sanguinamento in atto</a:t>
            </a:r>
            <a:r>
              <a:rPr lang="it-IT" i="1" dirty="0"/>
              <a:t>. Si reperta inoltre la </a:t>
            </a:r>
            <a:r>
              <a:rPr lang="it-IT" b="1" i="1" u="sng" dirty="0"/>
              <a:t>presenza della fistola gastro-gastrica</a:t>
            </a:r>
            <a:r>
              <a:rPr lang="it-IT" b="1" i="1" dirty="0"/>
              <a:t>, transitabile, che permette l'accesso al residuo corpo-antro gastrico fino al piloro.</a:t>
            </a:r>
            <a:r>
              <a:rPr lang="it-IT" dirty="0"/>
              <a:t>»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92621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27/04/2025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EGDS: «</a:t>
            </a:r>
            <a:r>
              <a:rPr lang="it-IT" i="1" dirty="0"/>
              <a:t>Si transita fino all'</a:t>
            </a:r>
            <a:r>
              <a:rPr lang="it-IT" b="1" i="1" dirty="0"/>
              <a:t>anastomosi gastro-digiunale che presenta  mucosa ricoperta da fibrina e si reperta singolo vaso visibile </a:t>
            </a:r>
            <a:r>
              <a:rPr lang="it-IT" i="1" u="sng" dirty="0"/>
              <a:t>senza segni di sanguinamento in atto ma che sanguina facilmente al contatto</a:t>
            </a:r>
            <a:r>
              <a:rPr lang="it-IT" i="1" dirty="0"/>
              <a:t>. </a:t>
            </a:r>
            <a:r>
              <a:rPr lang="it-IT" b="1" i="1" dirty="0"/>
              <a:t>Si procede a </a:t>
            </a:r>
            <a:r>
              <a:rPr lang="it-IT" b="1" i="1" u="sng" dirty="0"/>
              <a:t>posizionamento di 2 clip metalliche</a:t>
            </a:r>
            <a:r>
              <a:rPr lang="it-IT" b="1" i="1" dirty="0"/>
              <a:t> alla base del vaso e di gel emostatico con efficace emostasi</a:t>
            </a:r>
            <a:r>
              <a:rPr lang="it-IT" dirty="0"/>
              <a:t>»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1246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23/04/2025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Monitoraggio </a:t>
            </a:r>
          </a:p>
          <a:p>
            <a:pPr>
              <a:lnSpc>
                <a:spcPct val="150000"/>
              </a:lnSpc>
            </a:pPr>
            <a:r>
              <a:rPr lang="it-IT" dirty="0"/>
              <a:t>Rialimentata per </a:t>
            </a:r>
            <a:r>
              <a:rPr lang="it-IT" dirty="0" err="1"/>
              <a:t>os</a:t>
            </a:r>
            <a:r>
              <a:rPr lang="it-IT" dirty="0"/>
              <a:t> </a:t>
            </a:r>
          </a:p>
          <a:p>
            <a:pPr>
              <a:lnSpc>
                <a:spcPct val="250000"/>
              </a:lnSpc>
            </a:pPr>
            <a:r>
              <a:rPr lang="it-IT" dirty="0"/>
              <a:t>Dimessa.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16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0234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	</a:t>
            </a:r>
          </a:p>
          <a:p>
            <a:r>
              <a:rPr lang="it-IT" sz="2800" dirty="0"/>
              <a:t>	COME PROCEDIAMO  ??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83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4F4879-D87F-4951-AC34-0251A1B2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64" y="3363985"/>
            <a:ext cx="2993636" cy="32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CD496E-1707-4AF6-800D-15275E64D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12" y="4533176"/>
            <a:ext cx="1865376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Dieta morbida, stop fluidi, antalgica e </a:t>
            </a:r>
            <a:r>
              <a:rPr lang="it-IT" sz="2800" dirty="0" err="1"/>
              <a:t>PPi</a:t>
            </a:r>
            <a:r>
              <a:rPr lang="it-IT" sz="2800" dirty="0"/>
              <a:t> per </a:t>
            </a:r>
            <a:r>
              <a:rPr lang="it-IT" sz="2800" dirty="0" err="1"/>
              <a:t>os</a:t>
            </a:r>
            <a:r>
              <a:rPr lang="it-IT" sz="2800" dirty="0"/>
              <a:t> </a:t>
            </a:r>
          </a:p>
          <a:p>
            <a:endParaRPr lang="it-IT" sz="2800" dirty="0"/>
          </a:p>
          <a:p>
            <a:r>
              <a:rPr lang="it-IT" sz="2800" dirty="0"/>
              <a:t>Dimesso.</a:t>
            </a:r>
          </a:p>
        </p:txBody>
      </p:sp>
    </p:spTree>
    <p:extLst>
      <p:ext uri="{BB962C8B-B14F-4D97-AF65-F5344CB8AC3E}">
        <p14:creationId xmlns:p14="http://schemas.microsoft.com/office/powerpoint/2010/main" val="26882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FU a 1 settimana</a:t>
            </a:r>
          </a:p>
          <a:p>
            <a:r>
              <a:rPr lang="it-IT" sz="2800" dirty="0"/>
              <a:t>Regolare </a:t>
            </a:r>
            <a:r>
              <a:rPr lang="it-IT" sz="2800" dirty="0" err="1"/>
              <a:t>postop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FU a 3 mesi </a:t>
            </a:r>
          </a:p>
          <a:p>
            <a:r>
              <a:rPr lang="it-IT" sz="2800" dirty="0"/>
              <a:t>Peso ___, regolare </a:t>
            </a:r>
            <a:r>
              <a:rPr lang="it-IT" sz="2800" dirty="0" err="1"/>
              <a:t>postop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86D70C-533D-4C37-A1A0-BE5C87B4A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5" y="2271712"/>
            <a:ext cx="1981200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4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Esiti sleeve </a:t>
            </a:r>
            <a:r>
              <a:rPr lang="it-IT" sz="2800" dirty="0" err="1"/>
              <a:t>gastrectomy</a:t>
            </a:r>
            <a:r>
              <a:rPr lang="it-IT" sz="2800" dirty="0"/>
              <a:t> 2015</a:t>
            </a:r>
            <a:r>
              <a:rPr lang="it-IT" dirty="0"/>
              <a:t>, complicato da </a:t>
            </a:r>
            <a:r>
              <a:rPr lang="it-IT" u="sng" dirty="0"/>
              <a:t>fistola</a:t>
            </a:r>
            <a:r>
              <a:rPr lang="it-IT" dirty="0"/>
              <a:t> trattata conservativamente </a:t>
            </a:r>
          </a:p>
          <a:p>
            <a:r>
              <a:rPr lang="it-IT" dirty="0"/>
              <a:t>Peso iniziale 125kg, nadir 75 Kg</a:t>
            </a:r>
          </a:p>
          <a:p>
            <a:endParaRPr lang="it-IT" sz="2800" dirty="0"/>
          </a:p>
          <a:p>
            <a:r>
              <a:rPr lang="it-IT" sz="2800" dirty="0"/>
              <a:t>Esofagite LA-B in regolari esiti sleeve </a:t>
            </a:r>
            <a:r>
              <a:rPr lang="it-IT" sz="2800" dirty="0" err="1"/>
              <a:t>gastrectomy</a:t>
            </a:r>
            <a:endParaRPr lang="it-IT" sz="2800" dirty="0"/>
          </a:p>
          <a:p>
            <a:r>
              <a:rPr lang="it-IT" sz="2800" dirty="0"/>
              <a:t>Non comorbilità</a:t>
            </a:r>
          </a:p>
          <a:p>
            <a:r>
              <a:rPr lang="it-IT" sz="2800" dirty="0"/>
              <a:t>Colecistectomia pregressa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9358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Tempo operatorio 215’</a:t>
            </a:r>
          </a:p>
          <a:p>
            <a:r>
              <a:rPr lang="it-IT" dirty="0"/>
              <a:t>«</a:t>
            </a:r>
            <a:r>
              <a:rPr lang="it-IT" i="1" dirty="0"/>
              <a:t>Apertura di passaggio </a:t>
            </a:r>
            <a:r>
              <a:rPr lang="it-IT" i="1" dirty="0" err="1"/>
              <a:t>retrogastrico</a:t>
            </a:r>
            <a:r>
              <a:rPr lang="it-IT" i="1" dirty="0"/>
              <a:t> e </a:t>
            </a:r>
            <a:r>
              <a:rPr lang="it-IT" b="1" i="1" u="sng" dirty="0"/>
              <a:t>tentativo di sezione gastrica con suturatrice meccanica robotica lineare carica verde, non eseguito dallo strumento per rilevato eccessivo spessore</a:t>
            </a:r>
            <a:r>
              <a:rPr lang="it-IT" i="1" dirty="0"/>
              <a:t>. Sostituzione della carica verde con </a:t>
            </a:r>
            <a:r>
              <a:rPr lang="it-IT" b="1" i="1" u="sng" dirty="0"/>
              <a:t>nera e nuovo tentativo di sezione che però viene interrotto a circa 3 cm per ritenuto eccessivo spessore da parte dello strumento</a:t>
            </a:r>
            <a:r>
              <a:rPr lang="it-IT" i="1" dirty="0"/>
              <a:t>. Si decide pertanto per temporanea conversione laparoscopica finalizzata a sezione gastrica </a:t>
            </a:r>
            <a:r>
              <a:rPr lang="it-IT" b="1" i="1" u="sng" dirty="0"/>
              <a:t>con suturatrice meccanica Signa 60 mm carica viola</a:t>
            </a:r>
            <a:r>
              <a:rPr lang="it-IT" i="1" dirty="0"/>
              <a:t>. Re-docking.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374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Dieta idrica/morbida mal tollerata, nausea</a:t>
            </a:r>
          </a:p>
          <a:p>
            <a:r>
              <a:rPr lang="it-IT" sz="2800" dirty="0"/>
              <a:t>Prosegue fluidi, antalgica e </a:t>
            </a:r>
            <a:r>
              <a:rPr lang="it-IT" sz="2800" dirty="0" err="1"/>
              <a:t>PPi</a:t>
            </a:r>
            <a:r>
              <a:rPr lang="it-IT" sz="2800" dirty="0"/>
              <a:t> </a:t>
            </a:r>
            <a:r>
              <a:rPr lang="it-IT" sz="2800" dirty="0" err="1"/>
              <a:t>ev</a:t>
            </a:r>
            <a:endParaRPr lang="it-IT" sz="2800" dirty="0"/>
          </a:p>
          <a:p>
            <a:endParaRPr lang="it-IT" sz="2800" dirty="0"/>
          </a:p>
          <a:p>
            <a:r>
              <a:rPr lang="it-IT" dirty="0"/>
              <a:t>Ematochimici: </a:t>
            </a:r>
            <a:r>
              <a:rPr lang="it-IT" dirty="0" err="1"/>
              <a:t>Hb</a:t>
            </a:r>
            <a:r>
              <a:rPr lang="it-IT" dirty="0"/>
              <a:t> 12.4, GB 13.7, PCR 9.9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4077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Dolore addominale, nausea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Ematochimici: </a:t>
            </a:r>
            <a:r>
              <a:rPr lang="it-IT" dirty="0" err="1"/>
              <a:t>Hb</a:t>
            </a:r>
            <a:r>
              <a:rPr lang="it-IT" dirty="0"/>
              <a:t> 10.2, GB 23.4, PCR 62.7, PCT 0,27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678873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15385</TotalTime>
  <Words>2081</Words>
  <Application>Microsoft Office PowerPoint</Application>
  <PresentationFormat>Widescreen</PresentationFormat>
  <Paragraphs>391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Calibri</vt:lpstr>
      <vt:lpstr>Wingdings</vt:lpstr>
      <vt:lpstr>RetrospectVTI</vt:lpstr>
      <vt:lpstr>CASI CLINICI IN CHIRURGIA ROBOTICA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Nagliati Carlo</cp:lastModifiedBy>
  <cp:revision>65</cp:revision>
  <dcterms:created xsi:type="dcterms:W3CDTF">2022-02-27T17:36:31Z</dcterms:created>
  <dcterms:modified xsi:type="dcterms:W3CDTF">2025-05-09T12:48:21Z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